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69" d="100"/>
          <a:sy n="69" d="100"/>
        </p:scale>
        <p:origin x="52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B2A6FA4-F54A-4C5A-9AD1-A42FB1DB9706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B6C9C62-6F52-4BAE-A5AE-F5258C96D2A4}">
      <dgm:prSet phldrT="[Text]" custT="1"/>
      <dgm:spPr/>
      <dgm:t>
        <a:bodyPr/>
        <a:lstStyle/>
        <a:p>
          <a:r>
            <a:rPr lang="en-US" sz="1050" dirty="0" smtClean="0"/>
            <a:t>We want all staff and residents to be able to identify the signs of potential exploitation and know how to access supportive services</a:t>
          </a:r>
          <a:br>
            <a:rPr lang="en-US" sz="1050" dirty="0" smtClean="0"/>
          </a:br>
          <a:r>
            <a:rPr lang="en-US" sz="1050" dirty="0" smtClean="0"/>
            <a:t/>
          </a:r>
          <a:br>
            <a:rPr lang="en-US" sz="1050" dirty="0" smtClean="0"/>
          </a:br>
          <a:r>
            <a:rPr lang="en-US" sz="1050" dirty="0" smtClean="0"/>
            <a:t>This means improving our communication and messaging across the borough and the partnership alongside ensuring that training opportunities are available for all staff and partners</a:t>
          </a:r>
          <a:endParaRPr lang="en-US" sz="1050" dirty="0"/>
        </a:p>
      </dgm:t>
    </dgm:pt>
    <dgm:pt modelId="{96999BAE-F314-4B11-B160-846E80F6B76A}" type="parTrans" cxnId="{C6DAD407-6C38-433E-8AAC-1078B0977F45}">
      <dgm:prSet/>
      <dgm:spPr/>
      <dgm:t>
        <a:bodyPr/>
        <a:lstStyle/>
        <a:p>
          <a:endParaRPr lang="en-US" sz="2400"/>
        </a:p>
      </dgm:t>
    </dgm:pt>
    <dgm:pt modelId="{283C3F25-1795-4468-83F2-71E76198E6BD}" type="sibTrans" cxnId="{C6DAD407-6C38-433E-8AAC-1078B0977F45}">
      <dgm:prSet/>
      <dgm:spPr>
        <a:solidFill>
          <a:schemeClr val="tx1"/>
        </a:solidFill>
        <a:ln>
          <a:solidFill>
            <a:schemeClr val="tx1"/>
          </a:solidFill>
        </a:ln>
      </dgm:spPr>
      <dgm:t>
        <a:bodyPr/>
        <a:lstStyle/>
        <a:p>
          <a:endParaRPr lang="en-US" sz="2400"/>
        </a:p>
      </dgm:t>
    </dgm:pt>
    <dgm:pt modelId="{EE759412-91E8-4C6F-8486-7A773552AE78}">
      <dgm:prSet phldrT="[Text]" custT="1"/>
      <dgm:spPr/>
      <dgm:t>
        <a:bodyPr/>
        <a:lstStyle/>
        <a:p>
          <a:r>
            <a:rPr lang="en-US" sz="1050" dirty="0" smtClean="0"/>
            <a:t>We want our approach to working with young people identified as either experiencing, or at risk of, exploitation to be as effective as possible.</a:t>
          </a:r>
          <a:br>
            <a:rPr lang="en-US" sz="1050" dirty="0" smtClean="0"/>
          </a:br>
          <a:r>
            <a:rPr lang="en-US" sz="1050" dirty="0" smtClean="0"/>
            <a:t/>
          </a:r>
          <a:br>
            <a:rPr lang="en-US" sz="1050" dirty="0" smtClean="0"/>
          </a:br>
          <a:r>
            <a:rPr lang="en-US" sz="1050" dirty="0" smtClean="0"/>
            <a:t>This means embracing the MACE model of integrated partnership working and ensuring that the process is self-improving and outcome focused.</a:t>
          </a:r>
          <a:endParaRPr lang="en-US" sz="1050" dirty="0"/>
        </a:p>
      </dgm:t>
    </dgm:pt>
    <dgm:pt modelId="{5467537D-C30E-48BD-9F18-6902600D7010}" type="parTrans" cxnId="{840AF4F8-2DE8-45D1-B200-860F07F21759}">
      <dgm:prSet/>
      <dgm:spPr/>
      <dgm:t>
        <a:bodyPr/>
        <a:lstStyle/>
        <a:p>
          <a:endParaRPr lang="en-US" sz="2400"/>
        </a:p>
      </dgm:t>
    </dgm:pt>
    <dgm:pt modelId="{0F26E237-EF6C-4CDD-BC4B-692DA0899F4D}" type="sibTrans" cxnId="{840AF4F8-2DE8-45D1-B200-860F07F21759}">
      <dgm:prSet/>
      <dgm:spPr/>
      <dgm:t>
        <a:bodyPr/>
        <a:lstStyle/>
        <a:p>
          <a:endParaRPr lang="en-US" sz="2400"/>
        </a:p>
      </dgm:t>
    </dgm:pt>
    <dgm:pt modelId="{0B35DAF9-780C-4896-856D-40FA5F1D7D68}">
      <dgm:prSet phldrT="[Text]" custT="1"/>
      <dgm:spPr/>
      <dgm:t>
        <a:bodyPr/>
        <a:lstStyle/>
        <a:p>
          <a:r>
            <a:rPr lang="en-US" sz="1050" dirty="0" smtClean="0"/>
            <a:t>We want those who pose a threat to children and young people to be subject to the fullest extent of legal consequences for their actions.</a:t>
          </a:r>
          <a:br>
            <a:rPr lang="en-US" sz="1050" dirty="0" smtClean="0"/>
          </a:br>
          <a:r>
            <a:rPr lang="en-US" sz="1050" dirty="0" smtClean="0"/>
            <a:t/>
          </a:r>
          <a:br>
            <a:rPr lang="en-US" sz="1050" dirty="0" smtClean="0"/>
          </a:br>
          <a:r>
            <a:rPr lang="en-US" sz="1050" dirty="0" smtClean="0"/>
            <a:t>This means maximizing the use of our enforcement options and coordinating responses across the partnership to ensure that perpetrators are effectively tackled and their activity disrupted.</a:t>
          </a:r>
          <a:endParaRPr lang="en-US" sz="1050" dirty="0"/>
        </a:p>
      </dgm:t>
    </dgm:pt>
    <dgm:pt modelId="{8994F767-122D-4767-8AF2-09EEF95A9782}" type="parTrans" cxnId="{84DEBFBD-0E9D-4220-987E-05AF6D1BB360}">
      <dgm:prSet/>
      <dgm:spPr/>
      <dgm:t>
        <a:bodyPr/>
        <a:lstStyle/>
        <a:p>
          <a:endParaRPr lang="en-US" sz="2400"/>
        </a:p>
      </dgm:t>
    </dgm:pt>
    <dgm:pt modelId="{154FD0DE-3052-464D-9F80-23A2958C9989}" type="sibTrans" cxnId="{84DEBFBD-0E9D-4220-987E-05AF6D1BB360}">
      <dgm:prSet/>
      <dgm:spPr/>
      <dgm:t>
        <a:bodyPr/>
        <a:lstStyle/>
        <a:p>
          <a:endParaRPr lang="en-US" sz="2400"/>
        </a:p>
      </dgm:t>
    </dgm:pt>
    <dgm:pt modelId="{A3E6F28A-8ADF-4841-8B4B-9BF659C5BD84}">
      <dgm:prSet custT="1"/>
      <dgm:spPr/>
      <dgm:t>
        <a:bodyPr/>
        <a:lstStyle/>
        <a:p>
          <a:r>
            <a:rPr lang="en-US" sz="1050" dirty="0" smtClean="0"/>
            <a:t>We want to proactively work with children and young people, and communities that are more at risk of experiencing exploitation so that issues are identified and tackled earlier.</a:t>
          </a:r>
          <a:br>
            <a:rPr lang="en-US" sz="1050" dirty="0" smtClean="0"/>
          </a:br>
          <a:r>
            <a:rPr lang="en-US" sz="1050" dirty="0" smtClean="0"/>
            <a:t/>
          </a:r>
          <a:br>
            <a:rPr lang="en-US" sz="1050" dirty="0" smtClean="0"/>
          </a:br>
          <a:r>
            <a:rPr lang="en-US" sz="1050" dirty="0" smtClean="0"/>
            <a:t>This means developing a more integrated and targeted youth offer, being more effective in our engagement of young people experiencing missing episodes, and embedding approaches to tackling exploitation in our localities model.</a:t>
          </a:r>
          <a:endParaRPr lang="en-US" sz="1050" dirty="0"/>
        </a:p>
      </dgm:t>
    </dgm:pt>
    <dgm:pt modelId="{8960A0D5-7967-454C-A012-E33E29ACB8F1}" type="parTrans" cxnId="{DC49FBCA-93E1-445A-92F9-CAD818C1D2C4}">
      <dgm:prSet/>
      <dgm:spPr/>
      <dgm:t>
        <a:bodyPr/>
        <a:lstStyle/>
        <a:p>
          <a:endParaRPr lang="en-US" sz="2400"/>
        </a:p>
      </dgm:t>
    </dgm:pt>
    <dgm:pt modelId="{B0356677-AAEA-454B-9C28-9116800E5473}" type="sibTrans" cxnId="{DC49FBCA-93E1-445A-92F9-CAD818C1D2C4}">
      <dgm:prSet/>
      <dgm:spPr/>
      <dgm:t>
        <a:bodyPr/>
        <a:lstStyle/>
        <a:p>
          <a:endParaRPr lang="en-US" sz="2400"/>
        </a:p>
      </dgm:t>
    </dgm:pt>
    <dgm:pt modelId="{8ECB0378-3E5B-4482-9511-9DD8A4B251F6}">
      <dgm:prSet custT="1"/>
      <dgm:spPr/>
      <dgm:t>
        <a:bodyPr/>
        <a:lstStyle/>
        <a:p>
          <a:r>
            <a:rPr lang="en-US" sz="1050" dirty="0" smtClean="0"/>
            <a:t>We want our activity to be enabled by effective data, intelligence, and commissioning activity that promote consistency, create a single understanding of exploitation, and shift the partnership’s focus towards the ethos of early intervention and prevention.</a:t>
          </a:r>
          <a:br>
            <a:rPr lang="en-US" sz="1050" dirty="0" smtClean="0"/>
          </a:br>
          <a:r>
            <a:rPr lang="en-US" sz="1050" dirty="0" smtClean="0"/>
            <a:t/>
          </a:r>
          <a:br>
            <a:rPr lang="en-US" sz="1050" dirty="0" smtClean="0"/>
          </a:br>
          <a:r>
            <a:rPr lang="en-US" sz="1050" dirty="0" smtClean="0"/>
            <a:t>This means developing effective data and intelligence sharing arrangements, and ensuring approaches to commissioning are universal across the partnership and integrated into all decision making processes.</a:t>
          </a:r>
          <a:endParaRPr lang="en-US" sz="1050" dirty="0"/>
        </a:p>
      </dgm:t>
    </dgm:pt>
    <dgm:pt modelId="{761EA0DC-19BB-4BA5-A1B5-2D87616AF687}" type="parTrans" cxnId="{AEF29522-B5F9-444D-B28C-6F4BA13ECD04}">
      <dgm:prSet/>
      <dgm:spPr/>
      <dgm:t>
        <a:bodyPr/>
        <a:lstStyle/>
        <a:p>
          <a:endParaRPr lang="en-US" sz="2400"/>
        </a:p>
      </dgm:t>
    </dgm:pt>
    <dgm:pt modelId="{C8CE9428-4730-4012-B83F-69589E77CCB6}" type="sibTrans" cxnId="{AEF29522-B5F9-444D-B28C-6F4BA13ECD04}">
      <dgm:prSet/>
      <dgm:spPr/>
      <dgm:t>
        <a:bodyPr/>
        <a:lstStyle/>
        <a:p>
          <a:endParaRPr lang="en-US" sz="2400"/>
        </a:p>
      </dgm:t>
    </dgm:pt>
    <dgm:pt modelId="{47A41704-5B53-4B71-9902-4A80113125B9}" type="pres">
      <dgm:prSet presAssocID="{CB2A6FA4-F54A-4C5A-9AD1-A42FB1DB9706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02EC12A8-7DCE-4701-898D-6EFFAE6B90EA}" type="pres">
      <dgm:prSet presAssocID="{CB2A6FA4-F54A-4C5A-9AD1-A42FB1DB9706}" presName="Name1" presStyleCnt="0"/>
      <dgm:spPr/>
    </dgm:pt>
    <dgm:pt modelId="{08C3490A-F5B7-4157-A8DD-18D21549010E}" type="pres">
      <dgm:prSet presAssocID="{CB2A6FA4-F54A-4C5A-9AD1-A42FB1DB9706}" presName="cycle" presStyleCnt="0"/>
      <dgm:spPr/>
    </dgm:pt>
    <dgm:pt modelId="{7E17FC91-BC79-4338-9436-E5E93F6B1540}" type="pres">
      <dgm:prSet presAssocID="{CB2A6FA4-F54A-4C5A-9AD1-A42FB1DB9706}" presName="srcNode" presStyleLbl="node1" presStyleIdx="0" presStyleCnt="5"/>
      <dgm:spPr/>
    </dgm:pt>
    <dgm:pt modelId="{37F6E1D8-7DA4-4413-BF63-CD850CCD2B89}" type="pres">
      <dgm:prSet presAssocID="{CB2A6FA4-F54A-4C5A-9AD1-A42FB1DB9706}" presName="conn" presStyleLbl="parChTrans1D2" presStyleIdx="0" presStyleCnt="1"/>
      <dgm:spPr/>
      <dgm:t>
        <a:bodyPr/>
        <a:lstStyle/>
        <a:p>
          <a:endParaRPr lang="en-US"/>
        </a:p>
      </dgm:t>
    </dgm:pt>
    <dgm:pt modelId="{6D511D66-10DE-481B-8FED-67E1ECAC851D}" type="pres">
      <dgm:prSet presAssocID="{CB2A6FA4-F54A-4C5A-9AD1-A42FB1DB9706}" presName="extraNode" presStyleLbl="node1" presStyleIdx="0" presStyleCnt="5"/>
      <dgm:spPr/>
    </dgm:pt>
    <dgm:pt modelId="{6DE2981B-3BFD-495A-A82F-837F4A325802}" type="pres">
      <dgm:prSet presAssocID="{CB2A6FA4-F54A-4C5A-9AD1-A42FB1DB9706}" presName="dstNode" presStyleLbl="node1" presStyleIdx="0" presStyleCnt="5"/>
      <dgm:spPr/>
    </dgm:pt>
    <dgm:pt modelId="{F0E66A70-AB95-45D6-B825-76F3FBE6B2CC}" type="pres">
      <dgm:prSet presAssocID="{0B6C9C62-6F52-4BAE-A5AE-F5258C96D2A4}" presName="text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B67EA44-CA0A-45AF-8141-D9BCCA25A71E}" type="pres">
      <dgm:prSet presAssocID="{0B6C9C62-6F52-4BAE-A5AE-F5258C96D2A4}" presName="accent_1" presStyleCnt="0"/>
      <dgm:spPr/>
    </dgm:pt>
    <dgm:pt modelId="{137488D9-EDD4-4529-9C3B-EAB471E3C2FB}" type="pres">
      <dgm:prSet presAssocID="{0B6C9C62-6F52-4BAE-A5AE-F5258C96D2A4}" presName="accentRepeatNode" presStyleLbl="solidFgAcc1" presStyleIdx="0" presStyleCnt="5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</dgm:pt>
    <dgm:pt modelId="{66E43619-06CF-429C-B808-33A180F25183}" type="pres">
      <dgm:prSet presAssocID="{A3E6F28A-8ADF-4841-8B4B-9BF659C5BD84}" presName="text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92FEA11-CA0F-4BAE-A1DD-9B850E06188E}" type="pres">
      <dgm:prSet presAssocID="{A3E6F28A-8ADF-4841-8B4B-9BF659C5BD84}" presName="accent_2" presStyleCnt="0"/>
      <dgm:spPr/>
    </dgm:pt>
    <dgm:pt modelId="{21D9BD56-4D42-4469-B5CC-1A52FB3FCC63}" type="pres">
      <dgm:prSet presAssocID="{A3E6F28A-8ADF-4841-8B4B-9BF659C5BD84}" presName="accentRepeatNode" presStyleLbl="solidFgAcc1" presStyleIdx="1" presStyleCnt="5"/>
      <dgm:spPr/>
    </dgm:pt>
    <dgm:pt modelId="{3B159F8F-2C4F-4008-A4B1-EBFB5CA9C89E}" type="pres">
      <dgm:prSet presAssocID="{EE759412-91E8-4C6F-8486-7A773552AE78}" presName="text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B3B5A2A-907E-405E-88FA-8ED5CC098CFE}" type="pres">
      <dgm:prSet presAssocID="{EE759412-91E8-4C6F-8486-7A773552AE78}" presName="accent_3" presStyleCnt="0"/>
      <dgm:spPr/>
    </dgm:pt>
    <dgm:pt modelId="{C8AF95E3-5CA8-4100-B92D-9BE8B4E94115}" type="pres">
      <dgm:prSet presAssocID="{EE759412-91E8-4C6F-8486-7A773552AE78}" presName="accentRepeatNode" presStyleLbl="solidFgAcc1" presStyleIdx="2" presStyleCnt="5"/>
      <dgm:spPr/>
    </dgm:pt>
    <dgm:pt modelId="{CCE9030A-5C21-4862-8FC2-C96106304AC5}" type="pres">
      <dgm:prSet presAssocID="{0B35DAF9-780C-4896-856D-40FA5F1D7D68}" presName="text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CB3CA21-1869-4EE2-B784-5A12604BF594}" type="pres">
      <dgm:prSet presAssocID="{0B35DAF9-780C-4896-856D-40FA5F1D7D68}" presName="accent_4" presStyleCnt="0"/>
      <dgm:spPr/>
    </dgm:pt>
    <dgm:pt modelId="{EA19DF17-03A0-4391-8BC4-3073718F1885}" type="pres">
      <dgm:prSet presAssocID="{0B35DAF9-780C-4896-856D-40FA5F1D7D68}" presName="accentRepeatNode" presStyleLbl="solidFgAcc1" presStyleIdx="3" presStyleCnt="5"/>
      <dgm:spPr/>
    </dgm:pt>
    <dgm:pt modelId="{32D35DF1-5C1D-4809-BEE7-12A90FA800CE}" type="pres">
      <dgm:prSet presAssocID="{8ECB0378-3E5B-4482-9511-9DD8A4B251F6}" presName="text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5E355F4-8334-4111-A40A-6516EA3B8639}" type="pres">
      <dgm:prSet presAssocID="{8ECB0378-3E5B-4482-9511-9DD8A4B251F6}" presName="accent_5" presStyleCnt="0"/>
      <dgm:spPr/>
    </dgm:pt>
    <dgm:pt modelId="{69656817-1B0B-49CC-A20F-BDF142DE54D2}" type="pres">
      <dgm:prSet presAssocID="{8ECB0378-3E5B-4482-9511-9DD8A4B251F6}" presName="accentRepeatNode" presStyleLbl="solidFgAcc1" presStyleIdx="4" presStyleCnt="5"/>
      <dgm:spPr/>
    </dgm:pt>
  </dgm:ptLst>
  <dgm:cxnLst>
    <dgm:cxn modelId="{AEF29522-B5F9-444D-B28C-6F4BA13ECD04}" srcId="{CB2A6FA4-F54A-4C5A-9AD1-A42FB1DB9706}" destId="{8ECB0378-3E5B-4482-9511-9DD8A4B251F6}" srcOrd="4" destOrd="0" parTransId="{761EA0DC-19BB-4BA5-A1B5-2D87616AF687}" sibTransId="{C8CE9428-4730-4012-B83F-69589E77CCB6}"/>
    <dgm:cxn modelId="{EE1D3990-959C-4474-91C1-1A99763672DA}" type="presOf" srcId="{283C3F25-1795-4468-83F2-71E76198E6BD}" destId="{37F6E1D8-7DA4-4413-BF63-CD850CCD2B89}" srcOrd="0" destOrd="0" presId="urn:microsoft.com/office/officeart/2008/layout/VerticalCurvedList"/>
    <dgm:cxn modelId="{BCEE172E-5115-4510-920B-0CD773696964}" type="presOf" srcId="{0B35DAF9-780C-4896-856D-40FA5F1D7D68}" destId="{CCE9030A-5C21-4862-8FC2-C96106304AC5}" srcOrd="0" destOrd="0" presId="urn:microsoft.com/office/officeart/2008/layout/VerticalCurvedList"/>
    <dgm:cxn modelId="{5D899E35-C22F-4D52-9314-EF3521C9F3F8}" type="presOf" srcId="{A3E6F28A-8ADF-4841-8B4B-9BF659C5BD84}" destId="{66E43619-06CF-429C-B808-33A180F25183}" srcOrd="0" destOrd="0" presId="urn:microsoft.com/office/officeart/2008/layout/VerticalCurvedList"/>
    <dgm:cxn modelId="{4E06D40A-4C0B-4563-A764-EFE19833FC0F}" type="presOf" srcId="{EE759412-91E8-4C6F-8486-7A773552AE78}" destId="{3B159F8F-2C4F-4008-A4B1-EBFB5CA9C89E}" srcOrd="0" destOrd="0" presId="urn:microsoft.com/office/officeart/2008/layout/VerticalCurvedList"/>
    <dgm:cxn modelId="{6B15B7FE-ADC2-49BE-A409-0B9D0DBB1FFC}" type="presOf" srcId="{8ECB0378-3E5B-4482-9511-9DD8A4B251F6}" destId="{32D35DF1-5C1D-4809-BEE7-12A90FA800CE}" srcOrd="0" destOrd="0" presId="urn:microsoft.com/office/officeart/2008/layout/VerticalCurvedList"/>
    <dgm:cxn modelId="{84DEBFBD-0E9D-4220-987E-05AF6D1BB360}" srcId="{CB2A6FA4-F54A-4C5A-9AD1-A42FB1DB9706}" destId="{0B35DAF9-780C-4896-856D-40FA5F1D7D68}" srcOrd="3" destOrd="0" parTransId="{8994F767-122D-4767-8AF2-09EEF95A9782}" sibTransId="{154FD0DE-3052-464D-9F80-23A2958C9989}"/>
    <dgm:cxn modelId="{32CD8789-EE16-454E-994F-561B4B359C45}" type="presOf" srcId="{CB2A6FA4-F54A-4C5A-9AD1-A42FB1DB9706}" destId="{47A41704-5B53-4B71-9902-4A80113125B9}" srcOrd="0" destOrd="0" presId="urn:microsoft.com/office/officeart/2008/layout/VerticalCurvedList"/>
    <dgm:cxn modelId="{29E796D0-C912-44F4-943C-F75765556291}" type="presOf" srcId="{0B6C9C62-6F52-4BAE-A5AE-F5258C96D2A4}" destId="{F0E66A70-AB95-45D6-B825-76F3FBE6B2CC}" srcOrd="0" destOrd="0" presId="urn:microsoft.com/office/officeart/2008/layout/VerticalCurvedList"/>
    <dgm:cxn modelId="{C6DAD407-6C38-433E-8AAC-1078B0977F45}" srcId="{CB2A6FA4-F54A-4C5A-9AD1-A42FB1DB9706}" destId="{0B6C9C62-6F52-4BAE-A5AE-F5258C96D2A4}" srcOrd="0" destOrd="0" parTransId="{96999BAE-F314-4B11-B160-846E80F6B76A}" sibTransId="{283C3F25-1795-4468-83F2-71E76198E6BD}"/>
    <dgm:cxn modelId="{840AF4F8-2DE8-45D1-B200-860F07F21759}" srcId="{CB2A6FA4-F54A-4C5A-9AD1-A42FB1DB9706}" destId="{EE759412-91E8-4C6F-8486-7A773552AE78}" srcOrd="2" destOrd="0" parTransId="{5467537D-C30E-48BD-9F18-6902600D7010}" sibTransId="{0F26E237-EF6C-4CDD-BC4B-692DA0899F4D}"/>
    <dgm:cxn modelId="{DC49FBCA-93E1-445A-92F9-CAD818C1D2C4}" srcId="{CB2A6FA4-F54A-4C5A-9AD1-A42FB1DB9706}" destId="{A3E6F28A-8ADF-4841-8B4B-9BF659C5BD84}" srcOrd="1" destOrd="0" parTransId="{8960A0D5-7967-454C-A012-E33E29ACB8F1}" sibTransId="{B0356677-AAEA-454B-9C28-9116800E5473}"/>
    <dgm:cxn modelId="{C5076FAF-BB10-4944-96F2-943C55C52185}" type="presParOf" srcId="{47A41704-5B53-4B71-9902-4A80113125B9}" destId="{02EC12A8-7DCE-4701-898D-6EFFAE6B90EA}" srcOrd="0" destOrd="0" presId="urn:microsoft.com/office/officeart/2008/layout/VerticalCurvedList"/>
    <dgm:cxn modelId="{FA619FC5-2CCA-4BBD-A206-2573948843F7}" type="presParOf" srcId="{02EC12A8-7DCE-4701-898D-6EFFAE6B90EA}" destId="{08C3490A-F5B7-4157-A8DD-18D21549010E}" srcOrd="0" destOrd="0" presId="urn:microsoft.com/office/officeart/2008/layout/VerticalCurvedList"/>
    <dgm:cxn modelId="{CDC8ADF6-DAFC-4FAB-B2A2-10866E56D4CC}" type="presParOf" srcId="{08C3490A-F5B7-4157-A8DD-18D21549010E}" destId="{7E17FC91-BC79-4338-9436-E5E93F6B1540}" srcOrd="0" destOrd="0" presId="urn:microsoft.com/office/officeart/2008/layout/VerticalCurvedList"/>
    <dgm:cxn modelId="{DD4FAFE2-266C-402A-9CEC-97D559564C7A}" type="presParOf" srcId="{08C3490A-F5B7-4157-A8DD-18D21549010E}" destId="{37F6E1D8-7DA4-4413-BF63-CD850CCD2B89}" srcOrd="1" destOrd="0" presId="urn:microsoft.com/office/officeart/2008/layout/VerticalCurvedList"/>
    <dgm:cxn modelId="{D612BB71-62EA-4EDD-AAA3-1FEE53EB30CF}" type="presParOf" srcId="{08C3490A-F5B7-4157-A8DD-18D21549010E}" destId="{6D511D66-10DE-481B-8FED-67E1ECAC851D}" srcOrd="2" destOrd="0" presId="urn:microsoft.com/office/officeart/2008/layout/VerticalCurvedList"/>
    <dgm:cxn modelId="{E395648C-D66B-43D4-A3D6-E2F1193DEF80}" type="presParOf" srcId="{08C3490A-F5B7-4157-A8DD-18D21549010E}" destId="{6DE2981B-3BFD-495A-A82F-837F4A325802}" srcOrd="3" destOrd="0" presId="urn:microsoft.com/office/officeart/2008/layout/VerticalCurvedList"/>
    <dgm:cxn modelId="{AD21A2FB-C393-4ECC-98C4-93E7D9D8A57B}" type="presParOf" srcId="{02EC12A8-7DCE-4701-898D-6EFFAE6B90EA}" destId="{F0E66A70-AB95-45D6-B825-76F3FBE6B2CC}" srcOrd="1" destOrd="0" presId="urn:microsoft.com/office/officeart/2008/layout/VerticalCurvedList"/>
    <dgm:cxn modelId="{3A0CDF62-2376-43C4-AA7E-A96497E9CC1A}" type="presParOf" srcId="{02EC12A8-7DCE-4701-898D-6EFFAE6B90EA}" destId="{3B67EA44-CA0A-45AF-8141-D9BCCA25A71E}" srcOrd="2" destOrd="0" presId="urn:microsoft.com/office/officeart/2008/layout/VerticalCurvedList"/>
    <dgm:cxn modelId="{9FC3DB0F-8BE5-47E7-BA41-D1E64E0DB2B3}" type="presParOf" srcId="{3B67EA44-CA0A-45AF-8141-D9BCCA25A71E}" destId="{137488D9-EDD4-4529-9C3B-EAB471E3C2FB}" srcOrd="0" destOrd="0" presId="urn:microsoft.com/office/officeart/2008/layout/VerticalCurvedList"/>
    <dgm:cxn modelId="{E87B98C5-086A-4C2A-B212-E5D2709A4834}" type="presParOf" srcId="{02EC12A8-7DCE-4701-898D-6EFFAE6B90EA}" destId="{66E43619-06CF-429C-B808-33A180F25183}" srcOrd="3" destOrd="0" presId="urn:microsoft.com/office/officeart/2008/layout/VerticalCurvedList"/>
    <dgm:cxn modelId="{60EA3E80-9AC7-4CA6-9E90-4A08F8BF9FB3}" type="presParOf" srcId="{02EC12A8-7DCE-4701-898D-6EFFAE6B90EA}" destId="{A92FEA11-CA0F-4BAE-A1DD-9B850E06188E}" srcOrd="4" destOrd="0" presId="urn:microsoft.com/office/officeart/2008/layout/VerticalCurvedList"/>
    <dgm:cxn modelId="{2446C9FF-021C-4F2C-884D-9C1D80D23214}" type="presParOf" srcId="{A92FEA11-CA0F-4BAE-A1DD-9B850E06188E}" destId="{21D9BD56-4D42-4469-B5CC-1A52FB3FCC63}" srcOrd="0" destOrd="0" presId="urn:microsoft.com/office/officeart/2008/layout/VerticalCurvedList"/>
    <dgm:cxn modelId="{9274EF1E-ADAF-4A47-86FA-798CA54DC1FC}" type="presParOf" srcId="{02EC12A8-7DCE-4701-898D-6EFFAE6B90EA}" destId="{3B159F8F-2C4F-4008-A4B1-EBFB5CA9C89E}" srcOrd="5" destOrd="0" presId="urn:microsoft.com/office/officeart/2008/layout/VerticalCurvedList"/>
    <dgm:cxn modelId="{731A6D13-7F57-45BE-BDC8-4811EA5573AF}" type="presParOf" srcId="{02EC12A8-7DCE-4701-898D-6EFFAE6B90EA}" destId="{6B3B5A2A-907E-405E-88FA-8ED5CC098CFE}" srcOrd="6" destOrd="0" presId="urn:microsoft.com/office/officeart/2008/layout/VerticalCurvedList"/>
    <dgm:cxn modelId="{DB265507-4875-4A0E-A880-5E38D9C5A511}" type="presParOf" srcId="{6B3B5A2A-907E-405E-88FA-8ED5CC098CFE}" destId="{C8AF95E3-5CA8-4100-B92D-9BE8B4E94115}" srcOrd="0" destOrd="0" presId="urn:microsoft.com/office/officeart/2008/layout/VerticalCurvedList"/>
    <dgm:cxn modelId="{14FB9EC0-A69E-4AAA-AA81-8782E4874EBA}" type="presParOf" srcId="{02EC12A8-7DCE-4701-898D-6EFFAE6B90EA}" destId="{CCE9030A-5C21-4862-8FC2-C96106304AC5}" srcOrd="7" destOrd="0" presId="urn:microsoft.com/office/officeart/2008/layout/VerticalCurvedList"/>
    <dgm:cxn modelId="{0D015256-5457-4410-A445-3E5BB7F3BD58}" type="presParOf" srcId="{02EC12A8-7DCE-4701-898D-6EFFAE6B90EA}" destId="{3CB3CA21-1869-4EE2-B784-5A12604BF594}" srcOrd="8" destOrd="0" presId="urn:microsoft.com/office/officeart/2008/layout/VerticalCurvedList"/>
    <dgm:cxn modelId="{8885723B-702B-4D9F-A248-D487BE4F044C}" type="presParOf" srcId="{3CB3CA21-1869-4EE2-B784-5A12604BF594}" destId="{EA19DF17-03A0-4391-8BC4-3073718F1885}" srcOrd="0" destOrd="0" presId="urn:microsoft.com/office/officeart/2008/layout/VerticalCurvedList"/>
    <dgm:cxn modelId="{A1789EAC-D23D-4EC9-AA2E-15AF98E4F956}" type="presParOf" srcId="{02EC12A8-7DCE-4701-898D-6EFFAE6B90EA}" destId="{32D35DF1-5C1D-4809-BEE7-12A90FA800CE}" srcOrd="9" destOrd="0" presId="urn:microsoft.com/office/officeart/2008/layout/VerticalCurvedList"/>
    <dgm:cxn modelId="{2ED9EE05-737F-43D0-8FD9-151BE71E0C44}" type="presParOf" srcId="{02EC12A8-7DCE-4701-898D-6EFFAE6B90EA}" destId="{E5E355F4-8334-4111-A40A-6516EA3B8639}" srcOrd="10" destOrd="0" presId="urn:microsoft.com/office/officeart/2008/layout/VerticalCurvedList"/>
    <dgm:cxn modelId="{D0D5C16C-E626-4880-8C43-E85D06DAA99A}" type="presParOf" srcId="{E5E355F4-8334-4111-A40A-6516EA3B8639}" destId="{69656817-1B0B-49CC-A20F-BDF142DE54D2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7F6E1D8-7DA4-4413-BF63-CD850CCD2B89}">
      <dsp:nvSpPr>
        <dsp:cNvPr id="0" name=""/>
        <dsp:cNvSpPr/>
      </dsp:nvSpPr>
      <dsp:spPr>
        <a:xfrm>
          <a:off x="-7400719" y="-1131052"/>
          <a:ext cx="8806597" cy="8806597"/>
        </a:xfrm>
        <a:prstGeom prst="blockArc">
          <a:avLst>
            <a:gd name="adj1" fmla="val 18900000"/>
            <a:gd name="adj2" fmla="val 2700000"/>
            <a:gd name="adj3" fmla="val 245"/>
          </a:avLst>
        </a:prstGeom>
        <a:solidFill>
          <a:schemeClr val="tx1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0E66A70-AB95-45D6-B825-76F3FBE6B2CC}">
      <dsp:nvSpPr>
        <dsp:cNvPr id="0" name=""/>
        <dsp:cNvSpPr/>
      </dsp:nvSpPr>
      <dsp:spPr>
        <a:xfrm>
          <a:off x="613750" y="408899"/>
          <a:ext cx="9316902" cy="81832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9544" tIns="27940" rIns="27940" bIns="27940" numCol="1" spcCol="1270" anchor="ctr" anchorCtr="0">
          <a:noAutofit/>
        </a:bodyPr>
        <a:lstStyle/>
        <a:p>
          <a:pPr lvl="0" algn="l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kern="1200" dirty="0" smtClean="0"/>
            <a:t>We want all staff and residents to be able to identify the signs of potential exploitation and know how to access supportive services</a:t>
          </a:r>
          <a:br>
            <a:rPr lang="en-US" sz="1050" kern="1200" dirty="0" smtClean="0"/>
          </a:br>
          <a:r>
            <a:rPr lang="en-US" sz="1050" kern="1200" dirty="0" smtClean="0"/>
            <a:t/>
          </a:r>
          <a:br>
            <a:rPr lang="en-US" sz="1050" kern="1200" dirty="0" smtClean="0"/>
          </a:br>
          <a:r>
            <a:rPr lang="en-US" sz="1050" kern="1200" dirty="0" smtClean="0"/>
            <a:t>This means improving our communication and messaging across the borough and the partnership alongside ensuring that training opportunities are available for all staff and partners</a:t>
          </a:r>
          <a:endParaRPr lang="en-US" sz="1050" kern="1200" dirty="0"/>
        </a:p>
      </dsp:txBody>
      <dsp:txXfrm>
        <a:off x="613750" y="408899"/>
        <a:ext cx="9316902" cy="818323"/>
      </dsp:txXfrm>
    </dsp:sp>
    <dsp:sp modelId="{137488D9-EDD4-4529-9C3B-EAB471E3C2FB}">
      <dsp:nvSpPr>
        <dsp:cNvPr id="0" name=""/>
        <dsp:cNvSpPr/>
      </dsp:nvSpPr>
      <dsp:spPr>
        <a:xfrm>
          <a:off x="102298" y="306609"/>
          <a:ext cx="1022904" cy="1022904"/>
        </a:xfrm>
        <a:prstGeom prst="ellipse">
          <a:avLst/>
        </a:prstGeom>
        <a:solidFill>
          <a:schemeClr val="lt1"/>
        </a:solidFill>
        <a:ln w="127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</dsp:sp>
    <dsp:sp modelId="{66E43619-06CF-429C-B808-33A180F25183}">
      <dsp:nvSpPr>
        <dsp:cNvPr id="0" name=""/>
        <dsp:cNvSpPr/>
      </dsp:nvSpPr>
      <dsp:spPr>
        <a:xfrm>
          <a:off x="1200137" y="1635992"/>
          <a:ext cx="8730516" cy="81832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9544" tIns="27940" rIns="27940" bIns="27940" numCol="1" spcCol="1270" anchor="ctr" anchorCtr="0">
          <a:noAutofit/>
        </a:bodyPr>
        <a:lstStyle/>
        <a:p>
          <a:pPr lvl="0" algn="l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kern="1200" dirty="0" smtClean="0"/>
            <a:t>We want to proactively work with children and young people, and communities that are more at risk of experiencing exploitation so that issues are identified and tackled earlier.</a:t>
          </a:r>
          <a:br>
            <a:rPr lang="en-US" sz="1050" kern="1200" dirty="0" smtClean="0"/>
          </a:br>
          <a:r>
            <a:rPr lang="en-US" sz="1050" kern="1200" dirty="0" smtClean="0"/>
            <a:t/>
          </a:r>
          <a:br>
            <a:rPr lang="en-US" sz="1050" kern="1200" dirty="0" smtClean="0"/>
          </a:br>
          <a:r>
            <a:rPr lang="en-US" sz="1050" kern="1200" dirty="0" smtClean="0"/>
            <a:t>This means developing a more integrated and targeted youth offer, being more effective in our engagement of young people experiencing missing episodes, and embedding approaches to tackling exploitation in our localities model.</a:t>
          </a:r>
          <a:endParaRPr lang="en-US" sz="1050" kern="1200" dirty="0"/>
        </a:p>
      </dsp:txBody>
      <dsp:txXfrm>
        <a:off x="1200137" y="1635992"/>
        <a:ext cx="8730516" cy="818323"/>
      </dsp:txXfrm>
    </dsp:sp>
    <dsp:sp modelId="{21D9BD56-4D42-4469-B5CC-1A52FB3FCC63}">
      <dsp:nvSpPr>
        <dsp:cNvPr id="0" name=""/>
        <dsp:cNvSpPr/>
      </dsp:nvSpPr>
      <dsp:spPr>
        <a:xfrm>
          <a:off x="688685" y="1533701"/>
          <a:ext cx="1022904" cy="102290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B159F8F-2C4F-4008-A4B1-EBFB5CA9C89E}">
      <dsp:nvSpPr>
        <dsp:cNvPr id="0" name=""/>
        <dsp:cNvSpPr/>
      </dsp:nvSpPr>
      <dsp:spPr>
        <a:xfrm>
          <a:off x="1380110" y="2863084"/>
          <a:ext cx="8550542" cy="81832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9544" tIns="27940" rIns="27940" bIns="27940" numCol="1" spcCol="1270" anchor="ctr" anchorCtr="0">
          <a:noAutofit/>
        </a:bodyPr>
        <a:lstStyle/>
        <a:p>
          <a:pPr lvl="0" algn="l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kern="1200" dirty="0" smtClean="0"/>
            <a:t>We want our approach to working with young people identified as either experiencing, or at risk of, exploitation to be as effective as possible.</a:t>
          </a:r>
          <a:br>
            <a:rPr lang="en-US" sz="1050" kern="1200" dirty="0" smtClean="0"/>
          </a:br>
          <a:r>
            <a:rPr lang="en-US" sz="1050" kern="1200" dirty="0" smtClean="0"/>
            <a:t/>
          </a:r>
          <a:br>
            <a:rPr lang="en-US" sz="1050" kern="1200" dirty="0" smtClean="0"/>
          </a:br>
          <a:r>
            <a:rPr lang="en-US" sz="1050" kern="1200" dirty="0" smtClean="0"/>
            <a:t>This means embracing the MACE model of integrated partnership working and ensuring that the process is self-improving and outcome focused.</a:t>
          </a:r>
          <a:endParaRPr lang="en-US" sz="1050" kern="1200" dirty="0"/>
        </a:p>
      </dsp:txBody>
      <dsp:txXfrm>
        <a:off x="1380110" y="2863084"/>
        <a:ext cx="8550542" cy="818323"/>
      </dsp:txXfrm>
    </dsp:sp>
    <dsp:sp modelId="{C8AF95E3-5CA8-4100-B92D-9BE8B4E94115}">
      <dsp:nvSpPr>
        <dsp:cNvPr id="0" name=""/>
        <dsp:cNvSpPr/>
      </dsp:nvSpPr>
      <dsp:spPr>
        <a:xfrm>
          <a:off x="868658" y="2760793"/>
          <a:ext cx="1022904" cy="102290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CE9030A-5C21-4862-8FC2-C96106304AC5}">
      <dsp:nvSpPr>
        <dsp:cNvPr id="0" name=""/>
        <dsp:cNvSpPr/>
      </dsp:nvSpPr>
      <dsp:spPr>
        <a:xfrm>
          <a:off x="1200137" y="4090176"/>
          <a:ext cx="8730516" cy="81832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9544" tIns="27940" rIns="27940" bIns="27940" numCol="1" spcCol="1270" anchor="ctr" anchorCtr="0">
          <a:noAutofit/>
        </a:bodyPr>
        <a:lstStyle/>
        <a:p>
          <a:pPr lvl="0" algn="l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kern="1200" dirty="0" smtClean="0"/>
            <a:t>We want those who pose a threat to children and young people to be subject to the fullest extent of legal consequences for their actions.</a:t>
          </a:r>
          <a:br>
            <a:rPr lang="en-US" sz="1050" kern="1200" dirty="0" smtClean="0"/>
          </a:br>
          <a:r>
            <a:rPr lang="en-US" sz="1050" kern="1200" dirty="0" smtClean="0"/>
            <a:t/>
          </a:r>
          <a:br>
            <a:rPr lang="en-US" sz="1050" kern="1200" dirty="0" smtClean="0"/>
          </a:br>
          <a:r>
            <a:rPr lang="en-US" sz="1050" kern="1200" dirty="0" smtClean="0"/>
            <a:t>This means maximizing the use of our enforcement options and coordinating responses across the partnership to ensure that perpetrators are effectively tackled and their activity disrupted.</a:t>
          </a:r>
          <a:endParaRPr lang="en-US" sz="1050" kern="1200" dirty="0"/>
        </a:p>
      </dsp:txBody>
      <dsp:txXfrm>
        <a:off x="1200137" y="4090176"/>
        <a:ext cx="8730516" cy="818323"/>
      </dsp:txXfrm>
    </dsp:sp>
    <dsp:sp modelId="{EA19DF17-03A0-4391-8BC4-3073718F1885}">
      <dsp:nvSpPr>
        <dsp:cNvPr id="0" name=""/>
        <dsp:cNvSpPr/>
      </dsp:nvSpPr>
      <dsp:spPr>
        <a:xfrm>
          <a:off x="688685" y="3987886"/>
          <a:ext cx="1022904" cy="102290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2D35DF1-5C1D-4809-BEE7-12A90FA800CE}">
      <dsp:nvSpPr>
        <dsp:cNvPr id="0" name=""/>
        <dsp:cNvSpPr/>
      </dsp:nvSpPr>
      <dsp:spPr>
        <a:xfrm>
          <a:off x="613750" y="5317268"/>
          <a:ext cx="9316902" cy="81832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9544" tIns="27940" rIns="27940" bIns="27940" numCol="1" spcCol="1270" anchor="ctr" anchorCtr="0">
          <a:noAutofit/>
        </a:bodyPr>
        <a:lstStyle/>
        <a:p>
          <a:pPr lvl="0" algn="l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kern="1200" dirty="0" smtClean="0"/>
            <a:t>We want our activity to be enabled by effective data, intelligence, and commissioning activity that promote consistency, create a single understanding of exploitation, and shift the partnership’s focus towards the ethos of early intervention and prevention.</a:t>
          </a:r>
          <a:br>
            <a:rPr lang="en-US" sz="1050" kern="1200" dirty="0" smtClean="0"/>
          </a:br>
          <a:r>
            <a:rPr lang="en-US" sz="1050" kern="1200" dirty="0" smtClean="0"/>
            <a:t/>
          </a:r>
          <a:br>
            <a:rPr lang="en-US" sz="1050" kern="1200" dirty="0" smtClean="0"/>
          </a:br>
          <a:r>
            <a:rPr lang="en-US" sz="1050" kern="1200" dirty="0" smtClean="0"/>
            <a:t>This means developing effective data and intelligence sharing arrangements, and ensuring approaches to commissioning are universal across the partnership and integrated into all decision making processes.</a:t>
          </a:r>
          <a:endParaRPr lang="en-US" sz="1050" kern="1200" dirty="0"/>
        </a:p>
      </dsp:txBody>
      <dsp:txXfrm>
        <a:off x="613750" y="5317268"/>
        <a:ext cx="9316902" cy="818323"/>
      </dsp:txXfrm>
    </dsp:sp>
    <dsp:sp modelId="{69656817-1B0B-49CC-A20F-BDF142DE54D2}">
      <dsp:nvSpPr>
        <dsp:cNvPr id="0" name=""/>
        <dsp:cNvSpPr/>
      </dsp:nvSpPr>
      <dsp:spPr>
        <a:xfrm>
          <a:off x="102298" y="5214978"/>
          <a:ext cx="1022904" cy="102290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E4DA7-81CB-408D-BFCD-05528234C951}" type="datetimeFigureOut">
              <a:rPr lang="en-GB" smtClean="0"/>
              <a:t>18/07/2022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46719-B33B-45E5-80C2-8FA98FFBBA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75324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E4DA7-81CB-408D-BFCD-05528234C951}" type="datetimeFigureOut">
              <a:rPr lang="en-GB" smtClean="0"/>
              <a:t>18/07/2022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46719-B33B-45E5-80C2-8FA98FFBBA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87433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E4DA7-81CB-408D-BFCD-05528234C951}" type="datetimeFigureOut">
              <a:rPr lang="en-GB" smtClean="0"/>
              <a:t>18/07/2022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46719-B33B-45E5-80C2-8FA98FFBBA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8166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E4DA7-81CB-408D-BFCD-05528234C951}" type="datetimeFigureOut">
              <a:rPr lang="en-GB" smtClean="0"/>
              <a:t>18/07/2022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46719-B33B-45E5-80C2-8FA98FFBBA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68621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E4DA7-81CB-408D-BFCD-05528234C951}" type="datetimeFigureOut">
              <a:rPr lang="en-GB" smtClean="0"/>
              <a:t>18/07/2022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46719-B33B-45E5-80C2-8FA98FFBBA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84791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E4DA7-81CB-408D-BFCD-05528234C951}" type="datetimeFigureOut">
              <a:rPr lang="en-GB" smtClean="0"/>
              <a:t>18/07/2022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46719-B33B-45E5-80C2-8FA98FFBBA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63461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E4DA7-81CB-408D-BFCD-05528234C951}" type="datetimeFigureOut">
              <a:rPr lang="en-GB" smtClean="0"/>
              <a:t>18/07/2022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46719-B33B-45E5-80C2-8FA98FFBBA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05877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E4DA7-81CB-408D-BFCD-05528234C951}" type="datetimeFigureOut">
              <a:rPr lang="en-GB" smtClean="0"/>
              <a:t>18/07/2022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46719-B33B-45E5-80C2-8FA98FFBBA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63699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E4DA7-81CB-408D-BFCD-05528234C951}" type="datetimeFigureOut">
              <a:rPr lang="en-GB" smtClean="0"/>
              <a:t>18/07/2022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46719-B33B-45E5-80C2-8FA98FFBBA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93200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E4DA7-81CB-408D-BFCD-05528234C951}" type="datetimeFigureOut">
              <a:rPr lang="en-GB" smtClean="0"/>
              <a:t>18/07/2022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46719-B33B-45E5-80C2-8FA98FFBBA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62410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E4DA7-81CB-408D-BFCD-05528234C951}" type="datetimeFigureOut">
              <a:rPr lang="en-GB" smtClean="0"/>
              <a:t>18/07/2022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46719-B33B-45E5-80C2-8FA98FFBBA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10072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9E4DA7-81CB-408D-BFCD-05528234C951}" type="datetimeFigureOut">
              <a:rPr lang="en-GB" smtClean="0"/>
              <a:t>18/07/2022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046719-B33B-45E5-80C2-8FA98FFBBA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24221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231699945"/>
              </p:ext>
            </p:extLst>
          </p:nvPr>
        </p:nvGraphicFramePr>
        <p:xfrm>
          <a:off x="2031999" y="156754"/>
          <a:ext cx="10025017" cy="65444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Oval 4"/>
          <p:cNvSpPr/>
          <p:nvPr/>
        </p:nvSpPr>
        <p:spPr>
          <a:xfrm>
            <a:off x="2123440" y="457200"/>
            <a:ext cx="1022400" cy="10224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050" dirty="0" smtClean="0"/>
              <a:t>Education</a:t>
            </a:r>
            <a:endParaRPr lang="en-GB" sz="900" dirty="0"/>
          </a:p>
        </p:txBody>
      </p:sp>
      <p:sp>
        <p:nvSpPr>
          <p:cNvPr id="6" name="Oval 5"/>
          <p:cNvSpPr/>
          <p:nvPr/>
        </p:nvSpPr>
        <p:spPr>
          <a:xfrm>
            <a:off x="2713018" y="1680754"/>
            <a:ext cx="1022400" cy="10224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900" dirty="0" smtClean="0"/>
              <a:t>Prevention</a:t>
            </a:r>
            <a:endParaRPr lang="en-GB" sz="700" dirty="0"/>
          </a:p>
        </p:txBody>
      </p:sp>
      <p:sp>
        <p:nvSpPr>
          <p:cNvPr id="7" name="Oval 6"/>
          <p:cNvSpPr/>
          <p:nvPr/>
        </p:nvSpPr>
        <p:spPr>
          <a:xfrm>
            <a:off x="2878481" y="2917800"/>
            <a:ext cx="1022400" cy="10224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800" dirty="0" smtClean="0"/>
              <a:t>Intervention</a:t>
            </a:r>
            <a:endParaRPr lang="en-GB" sz="700" dirty="0"/>
          </a:p>
        </p:txBody>
      </p:sp>
      <p:sp>
        <p:nvSpPr>
          <p:cNvPr id="8" name="Oval 7"/>
          <p:cNvSpPr/>
          <p:nvPr/>
        </p:nvSpPr>
        <p:spPr>
          <a:xfrm>
            <a:off x="2713018" y="4154846"/>
            <a:ext cx="1022400" cy="10224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800" dirty="0" smtClean="0"/>
              <a:t>Enforcement</a:t>
            </a:r>
            <a:endParaRPr lang="en-GB" sz="600" dirty="0"/>
          </a:p>
        </p:txBody>
      </p:sp>
      <p:sp>
        <p:nvSpPr>
          <p:cNvPr id="9" name="Oval 8"/>
          <p:cNvSpPr/>
          <p:nvPr/>
        </p:nvSpPr>
        <p:spPr>
          <a:xfrm>
            <a:off x="2123440" y="5377972"/>
            <a:ext cx="1022400" cy="10224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900" dirty="0" smtClean="0"/>
              <a:t>Enablers</a:t>
            </a:r>
            <a:endParaRPr lang="en-GB" sz="700" dirty="0"/>
          </a:p>
        </p:txBody>
      </p:sp>
      <p:sp>
        <p:nvSpPr>
          <p:cNvPr id="10" name="TextBox 9"/>
          <p:cNvSpPr txBox="1"/>
          <p:nvPr/>
        </p:nvSpPr>
        <p:spPr>
          <a:xfrm>
            <a:off x="165464" y="2644170"/>
            <a:ext cx="271301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/>
              <a:t>Team Doncaster’s Strategic Approach to Tackling Child Exploitation</a:t>
            </a:r>
            <a:endParaRPr lang="en-GB" sz="2400" b="1" dirty="0"/>
          </a:p>
        </p:txBody>
      </p:sp>
      <p:pic>
        <p:nvPicPr>
          <p:cNvPr id="11" name="Picture 10" descr="TeamDoncaster"/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227" y="4485988"/>
            <a:ext cx="1349375" cy="9715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Picture 11"/>
          <p:cNvPicPr/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914" y="1830456"/>
            <a:ext cx="2286000" cy="4953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3539528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306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DMBC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Helman, Callum</dc:creator>
  <cp:lastModifiedBy>Choppin, Angelique</cp:lastModifiedBy>
  <cp:revision>4</cp:revision>
  <dcterms:created xsi:type="dcterms:W3CDTF">2022-07-18T14:51:24Z</dcterms:created>
  <dcterms:modified xsi:type="dcterms:W3CDTF">2022-07-18T15:35:20Z</dcterms:modified>
</cp:coreProperties>
</file>